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6"/>
  </p:notesMasterIdLst>
  <p:sldIdLst>
    <p:sldId id="257" r:id="rId2"/>
    <p:sldId id="264" r:id="rId3"/>
    <p:sldId id="269" r:id="rId4"/>
    <p:sldId id="302" r:id="rId5"/>
    <p:sldId id="270" r:id="rId6"/>
    <p:sldId id="305" r:id="rId7"/>
    <p:sldId id="307" r:id="rId8"/>
    <p:sldId id="265" r:id="rId9"/>
    <p:sldId id="308" r:id="rId10"/>
    <p:sldId id="301" r:id="rId11"/>
    <p:sldId id="263" r:id="rId12"/>
    <p:sldId id="268" r:id="rId13"/>
    <p:sldId id="271" r:id="rId14"/>
    <p:sldId id="266" r:id="rId15"/>
    <p:sldId id="288" r:id="rId16"/>
    <p:sldId id="273" r:id="rId17"/>
    <p:sldId id="272" r:id="rId18"/>
    <p:sldId id="303" r:id="rId19"/>
    <p:sldId id="287" r:id="rId20"/>
    <p:sldId id="276" r:id="rId21"/>
    <p:sldId id="290" r:id="rId22"/>
    <p:sldId id="291" r:id="rId23"/>
    <p:sldId id="292" r:id="rId24"/>
    <p:sldId id="293" r:id="rId25"/>
    <p:sldId id="279" r:id="rId26"/>
    <p:sldId id="294" r:id="rId27"/>
    <p:sldId id="295" r:id="rId28"/>
    <p:sldId id="282" r:id="rId29"/>
    <p:sldId id="283" r:id="rId30"/>
    <p:sldId id="300" r:id="rId31"/>
    <p:sldId id="277" r:id="rId32"/>
    <p:sldId id="280" r:id="rId33"/>
    <p:sldId id="281" r:id="rId34"/>
    <p:sldId id="262" r:id="rId35"/>
    <p:sldId id="298" r:id="rId36"/>
    <p:sldId id="284" r:id="rId37"/>
    <p:sldId id="285" r:id="rId38"/>
    <p:sldId id="299" r:id="rId39"/>
    <p:sldId id="304" r:id="rId40"/>
    <p:sldId id="286" r:id="rId41"/>
    <p:sldId id="309" r:id="rId42"/>
    <p:sldId id="306" r:id="rId43"/>
    <p:sldId id="289" r:id="rId44"/>
    <p:sldId id="260" r:id="rId4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433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 autoAdjust="0"/>
    <p:restoredTop sz="94551" autoAdjust="0"/>
  </p:normalViewPr>
  <p:slideViewPr>
    <p:cSldViewPr>
      <p:cViewPr varScale="1">
        <p:scale>
          <a:sx n="101" d="100"/>
          <a:sy n="101" d="100"/>
        </p:scale>
        <p:origin x="1424" y="2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698478-DF0F-4F73-976F-D8765353694F}" type="datetimeFigureOut">
              <a:rPr lang="en-US" smtClean="0"/>
              <a:pPr/>
              <a:t>1/23/18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CEA38A-D21B-4654-82A4-27407CCE06FA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Beyond all different designs resides design patterns, we want to find some </a:t>
            </a:r>
            <a:r>
              <a:rPr lang="en-US" dirty="0" err="1"/>
              <a:t>informations</a:t>
            </a:r>
            <a:r>
              <a:rPr lang="en-US" baseline="0" dirty="0"/>
              <a:t> ones which can create resiliency and sustainability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EA38A-D21B-4654-82A4-27407CCE06FA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3 system inspirational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EA38A-D21B-4654-82A4-27407CCE06FA}" type="slidenum">
              <a:rPr lang="en-US" smtClean="0"/>
              <a:pPr/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Dynamic in</a:t>
            </a:r>
            <a:r>
              <a:rPr lang="en-US" baseline="0" dirty="0"/>
              <a:t> terms of distance changes, avoid risks , get close to design,  and design to </a:t>
            </a:r>
            <a:r>
              <a:rPr lang="en-US" baseline="0" dirty="0" err="1"/>
              <a:t>tiness</a:t>
            </a:r>
            <a:r>
              <a:rPr lang="en-US" baseline="0" dirty="0"/>
              <a:t> , new meaning, design driven innovation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EA38A-D21B-4654-82A4-27407CCE06FA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Life </a:t>
            </a:r>
            <a:r>
              <a:rPr lang="en-US" dirty="0" err="1"/>
              <a:t>cycell</a:t>
            </a:r>
            <a:r>
              <a:rPr lang="en-US" dirty="0"/>
              <a:t>, enterprise, </a:t>
            </a:r>
            <a:r>
              <a:rPr lang="en-US" dirty="0" err="1"/>
              <a:t>fluctiaion</a:t>
            </a:r>
            <a:r>
              <a:rPr lang="en-US" dirty="0"/>
              <a:t> , lost, biosphere</a:t>
            </a:r>
            <a:r>
              <a:rPr lang="en-US" baseline="0" dirty="0"/>
              <a:t> is too new tries to process (and radiate)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EA38A-D21B-4654-82A4-27407CCE06FA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Not the same</a:t>
            </a:r>
            <a:r>
              <a:rPr lang="en-US" baseline="0" dirty="0"/>
              <a:t> level but anyway, and not complete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EA38A-D21B-4654-82A4-27407CCE06FA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LSR, </a:t>
            </a:r>
            <a:r>
              <a:rPr lang="en-US" dirty="0" err="1"/>
              <a:t>saftey</a:t>
            </a:r>
            <a:r>
              <a:rPr lang="en-US" baseline="0" dirty="0"/>
              <a:t> </a:t>
            </a:r>
            <a:r>
              <a:rPr lang="en-US" baseline="0" dirty="0" err="1"/>
              <a:t>distrobution</a:t>
            </a:r>
            <a:r>
              <a:rPr lang="en-US" baseline="0" dirty="0"/>
              <a:t>, fundamental needs math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EA38A-D21B-4654-82A4-27407CCE06FA}" type="slidenum">
              <a:rPr lang="en-US" smtClean="0"/>
              <a:pPr/>
              <a:t>20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Bend down or level up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EA38A-D21B-4654-82A4-27407CCE06FA}" type="slidenum">
              <a:rPr lang="en-US" smtClean="0"/>
              <a:pPr/>
              <a:t>22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B-Cells number, mutation rate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EA38A-D21B-4654-82A4-27407CCE06FA}" type="slidenum">
              <a:rPr lang="en-US" smtClean="0"/>
              <a:pPr/>
              <a:t>23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Replace , NASA 8086,</a:t>
            </a:r>
            <a:r>
              <a:rPr lang="en-US" baseline="0" dirty="0"/>
              <a:t> Y2K wrong </a:t>
            </a:r>
            <a:r>
              <a:rPr lang="en-US" baseline="0" dirty="0" err="1"/>
              <a:t>abortio</a:t>
            </a:r>
            <a:r>
              <a:rPr lang="en-US" baseline="0" dirty="0"/>
              <a:t>, Y </a:t>
            </a:r>
            <a:r>
              <a:rPr lang="en-US" baseline="0" dirty="0" err="1"/>
              <a:t>chromosom</a:t>
            </a:r>
            <a:r>
              <a:rPr lang="en-US" baseline="0" dirty="0"/>
              <a:t> ..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EA38A-D21B-4654-82A4-27407CCE06FA}" type="slidenum">
              <a:rPr lang="en-US" smtClean="0"/>
              <a:pPr/>
              <a:t>26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Redundancy</a:t>
            </a:r>
            <a:r>
              <a:rPr lang="en-US" baseline="0" dirty="0"/>
              <a:t> means </a:t>
            </a:r>
            <a:r>
              <a:rPr lang="en-US" baseline="0" dirty="0" err="1"/>
              <a:t>simlar</a:t>
            </a:r>
            <a:r>
              <a:rPr lang="en-US" baseline="0" dirty="0"/>
              <a:t> and </a:t>
            </a:r>
            <a:r>
              <a:rPr lang="en-US" baseline="0" dirty="0" err="1"/>
              <a:t>eqivilent</a:t>
            </a:r>
            <a:r>
              <a:rPr lang="en-US" baseline="0" dirty="0"/>
              <a:t>, </a:t>
            </a:r>
            <a:r>
              <a:rPr lang="en-US" baseline="0" dirty="0" err="1"/>
              <a:t>redundacy</a:t>
            </a:r>
            <a:r>
              <a:rPr lang="en-US" baseline="0" dirty="0"/>
              <a:t> means harder program for fail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EA38A-D21B-4654-82A4-27407CCE06FA}" type="slidenum">
              <a:rPr lang="en-US" smtClean="0"/>
              <a:pPr/>
              <a:t>28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Create</a:t>
            </a:r>
            <a:r>
              <a:rPr lang="en-US" baseline="0" dirty="0"/>
              <a:t> Model, Find patterns and prove them, apply one of those patterns in 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EA38A-D21B-4654-82A4-27407CCE06FA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PPS in</a:t>
            </a:r>
            <a:r>
              <a:rPr lang="en-US" baseline="0" dirty="0"/>
              <a:t> a quite extended view we use. Value on PSS, on production line, </a:t>
            </a:r>
            <a:r>
              <a:rPr lang="en-US" baseline="0" dirty="0" err="1"/>
              <a:t>enterpisre</a:t>
            </a:r>
            <a:r>
              <a:rPr lang="en-US" baseline="0" dirty="0"/>
              <a:t>, on …. Apply this extended view for future slides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EA38A-D21B-4654-82A4-27407CCE06FA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Introduces 4 aspects to resilience. Stability</a:t>
            </a:r>
            <a:r>
              <a:rPr lang="en-US" baseline="0" dirty="0"/>
              <a:t> </a:t>
            </a:r>
            <a:r>
              <a:rPr lang="en-US" baseline="0" dirty="0" err="1"/>
              <a:t>metaphore</a:t>
            </a:r>
            <a:r>
              <a:rPr lang="en-US" baseline="0" dirty="0"/>
              <a:t>, we are in good basin. . Latitude how much disturbance is tolerated, resistance how much we resist, </a:t>
            </a:r>
            <a:r>
              <a:rPr lang="en-US" baseline="0" dirty="0" err="1"/>
              <a:t>precar</a:t>
            </a:r>
            <a:r>
              <a:rPr lang="en-US" baseline="0" dirty="0"/>
              <a:t> how close we are to brinks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EA38A-D21B-4654-82A4-27407CCE06FA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Res</a:t>
            </a:r>
            <a:r>
              <a:rPr lang="en-US" baseline="0" dirty="0"/>
              <a:t> is superset , </a:t>
            </a:r>
            <a:r>
              <a:rPr lang="en-US" baseline="0" dirty="0" err="1"/>
              <a:t>sustainablity</a:t>
            </a:r>
            <a:r>
              <a:rPr lang="en-US" baseline="0" dirty="0"/>
              <a:t> is the holistic </a:t>
            </a:r>
            <a:r>
              <a:rPr lang="en-US" baseline="0" dirty="0" err="1"/>
              <a:t>extendt</a:t>
            </a:r>
            <a:r>
              <a:rPr lang="en-US" baseline="0" dirty="0"/>
              <a:t> , it includes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EA38A-D21B-4654-82A4-27407CCE06FA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Don’t </a:t>
            </a:r>
            <a:r>
              <a:rPr lang="en-US" dirty="0" err="1"/>
              <a:t>affride</a:t>
            </a:r>
            <a:r>
              <a:rPr lang="en-US" dirty="0"/>
              <a:t>. Entropy is</a:t>
            </a:r>
            <a:r>
              <a:rPr lang="en-US" baseline="0" dirty="0"/>
              <a:t> number of microstate, in IT uncertainty, information is how much information is gained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EA38A-D21B-4654-82A4-27407CCE06FA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Entropy from which perspective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EA38A-D21B-4654-82A4-27407CCE06FA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EA38A-D21B-4654-82A4-27407CCE06FA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Another </a:t>
            </a:r>
            <a:r>
              <a:rPr lang="en-US" dirty="0" err="1"/>
              <a:t>Kol</a:t>
            </a:r>
            <a:r>
              <a:rPr lang="en-US" dirty="0"/>
              <a:t>,</a:t>
            </a:r>
            <a:r>
              <a:rPr lang="en-US" baseline="0" dirty="0"/>
              <a:t> you can use it instead of Shannon, smallest description….. T create , in language or machine, . Not easy note fractals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EA38A-D21B-4654-82A4-27407CCE06FA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684FB1-7990-4307-ADF2-1C221E209A79}" type="datetimeFigureOut">
              <a:rPr lang="en-US" smtClean="0"/>
              <a:pPr/>
              <a:t>1/23/18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A2EE4-FA97-4DCB-B0D0-3CDD46CBBA0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684FB1-7990-4307-ADF2-1C221E209A79}" type="datetimeFigureOut">
              <a:rPr lang="en-US" smtClean="0"/>
              <a:pPr/>
              <a:t>1/23/18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A2EE4-FA97-4DCB-B0D0-3CDD46CBBA0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684FB1-7990-4307-ADF2-1C221E209A79}" type="datetimeFigureOut">
              <a:rPr lang="en-US" smtClean="0"/>
              <a:pPr/>
              <a:t>1/23/18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A2EE4-FA97-4DCB-B0D0-3CDD46CBBA0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684FB1-7990-4307-ADF2-1C221E209A79}" type="datetimeFigureOut">
              <a:rPr lang="en-US" smtClean="0"/>
              <a:pPr/>
              <a:t>1/23/18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A2EE4-FA97-4DCB-B0D0-3CDD46CBBA0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684FB1-7990-4307-ADF2-1C221E209A79}" type="datetimeFigureOut">
              <a:rPr lang="en-US" smtClean="0"/>
              <a:pPr/>
              <a:t>1/23/18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A2EE4-FA97-4DCB-B0D0-3CDD46CBBA0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684FB1-7990-4307-ADF2-1C221E209A79}" type="datetimeFigureOut">
              <a:rPr lang="en-US" smtClean="0"/>
              <a:pPr/>
              <a:t>1/23/18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A2EE4-FA97-4DCB-B0D0-3CDD46CBBA0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684FB1-7990-4307-ADF2-1C221E209A79}" type="datetimeFigureOut">
              <a:rPr lang="en-US" smtClean="0"/>
              <a:pPr/>
              <a:t>1/23/18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A2EE4-FA97-4DCB-B0D0-3CDD46CBBA0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684FB1-7990-4307-ADF2-1C221E209A79}" type="datetimeFigureOut">
              <a:rPr lang="en-US" smtClean="0"/>
              <a:pPr/>
              <a:t>1/23/18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A2EE4-FA97-4DCB-B0D0-3CDD46CBBA0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684FB1-7990-4307-ADF2-1C221E209A79}" type="datetimeFigureOut">
              <a:rPr lang="en-US" smtClean="0"/>
              <a:pPr/>
              <a:t>1/23/18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A2EE4-FA97-4DCB-B0D0-3CDD46CBBA0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684FB1-7990-4307-ADF2-1C221E209A79}" type="datetimeFigureOut">
              <a:rPr lang="en-US" smtClean="0"/>
              <a:pPr/>
              <a:t>1/23/18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A2EE4-FA97-4DCB-B0D0-3CDD46CBBA0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684FB1-7990-4307-ADF2-1C221E209A79}" type="datetimeFigureOut">
              <a:rPr lang="en-US" smtClean="0"/>
              <a:pPr/>
              <a:t>1/23/18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A2EE4-FA97-4DCB-B0D0-3CDD46CBBA0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684FB1-7990-4307-ADF2-1C221E209A79}" type="datetimeFigureOut">
              <a:rPr lang="en-US" smtClean="0"/>
              <a:pPr/>
              <a:t>1/23/18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BA2EE4-FA97-4DCB-B0D0-3CDD46CBBA01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 descr="asman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43245" cy="6857434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609600"/>
            <a:ext cx="8229600" cy="1752600"/>
          </a:xfrm>
        </p:spPr>
        <p:txBody>
          <a:bodyPr>
            <a:normAutofit/>
          </a:bodyPr>
          <a:lstStyle/>
          <a:p>
            <a:r>
              <a:rPr lang="en-US" sz="3600" b="1" spc="300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Information Design Patterns</a:t>
            </a:r>
            <a:br>
              <a:rPr lang="en-US" sz="3600" b="1" spc="300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</a:br>
            <a:r>
              <a:rPr lang="en-US" sz="3600" b="1" spc="300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for</a:t>
            </a:r>
            <a:br>
              <a:rPr lang="en-US" sz="3600" b="1" spc="300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</a:br>
            <a:r>
              <a:rPr lang="en-US" sz="3600" b="1" spc="300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Resilience and Sustainability</a:t>
            </a: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533400" y="2362200"/>
            <a:ext cx="8229600" cy="1752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i="0" u="none" strike="noStrike" kern="1200" cap="none" normalizeH="0" baseline="0" noProof="0" dirty="0">
                <a:ln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Shahryar Eivazzadeh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i="0" u="none" strike="noStrike" kern="1200" cap="none" normalizeH="0" baseline="0" noProof="0" dirty="0">
                <a:ln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BTH</a:t>
            </a:r>
            <a:r>
              <a:rPr kumimoji="0" lang="en-US" sz="2400" i="0" u="none" strike="noStrike" kern="1200" cap="none" normalizeH="0" noProof="0" dirty="0">
                <a:ln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 University</a:t>
            </a:r>
            <a:br>
              <a:rPr kumimoji="0" lang="en-US" sz="2400" i="0" u="none" strike="noStrike" kern="1200" cap="none" normalizeH="0" baseline="0" noProof="0" dirty="0">
                <a:ln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</a:br>
            <a:r>
              <a:rPr kumimoji="0" lang="en-US" sz="2400" i="0" u="none" strike="noStrike" kern="1200" cap="none" normalizeH="0" baseline="0" noProof="0" dirty="0">
                <a:ln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May</a:t>
            </a:r>
            <a:r>
              <a:rPr kumimoji="0" lang="en-US" sz="2400" i="0" u="none" strike="noStrike" kern="1200" cap="none" normalizeH="0" noProof="0" dirty="0">
                <a:ln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 2012</a:t>
            </a:r>
            <a:endParaRPr kumimoji="0" lang="en-US" sz="2400" i="0" u="none" strike="noStrike" kern="1200" cap="none" normalizeH="0" baseline="0" noProof="0" dirty="0">
              <a:ln>
                <a:noFill/>
              </a:ln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#L Shannon Information Theory</a:t>
            </a:r>
          </a:p>
        </p:txBody>
      </p:sp>
      <p:pic>
        <p:nvPicPr>
          <p:cNvPr id="6" name="Content Placeholder 5" descr="shannons.pn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929602" y="2394167"/>
            <a:ext cx="5284795" cy="2938029"/>
          </a:xfr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#L Shannon Information Theory</a:t>
            </a:r>
            <a:br>
              <a:rPr lang="en-US" dirty="0"/>
            </a:br>
            <a:r>
              <a:rPr lang="en-US" sz="3600" dirty="0"/>
              <a:t>From Which Perspective?</a:t>
            </a:r>
          </a:p>
        </p:txBody>
      </p:sp>
      <p:pic>
        <p:nvPicPr>
          <p:cNvPr id="4" name="Content Placeholder 3" descr="understanding information entropy.pn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09351" y="1638325"/>
            <a:ext cx="8125297" cy="4449712"/>
          </a:xfrm>
        </p:spPr>
      </p:pic>
      <p:sp>
        <p:nvSpPr>
          <p:cNvPr id="6" name="TextBox 5"/>
          <p:cNvSpPr txBox="1"/>
          <p:nvPr/>
        </p:nvSpPr>
        <p:spPr>
          <a:xfrm>
            <a:off x="685800" y="6096000"/>
            <a:ext cx="1871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(Eivazzadeh 2012)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#L Shannon Information Theory</a:t>
            </a:r>
            <a:br>
              <a:rPr lang="en-US" dirty="0"/>
            </a:br>
            <a:r>
              <a:rPr lang="en-US" dirty="0"/>
              <a:t>Entropy of Future</a:t>
            </a:r>
          </a:p>
        </p:txBody>
      </p:sp>
      <p:pic>
        <p:nvPicPr>
          <p:cNvPr id="8" name="Content Placeholder 7" descr="entropy_on_time.pn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24009" y="1600200"/>
            <a:ext cx="7295981" cy="4525963"/>
          </a:xfr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92029" y="274638"/>
            <a:ext cx="57150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#L Algorithmic Information Size</a:t>
            </a:r>
          </a:p>
        </p:txBody>
      </p:sp>
      <p:pic>
        <p:nvPicPr>
          <p:cNvPr id="8" name="Content Placeholder 7" descr="dragon kolmogorov.pn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689787" y="1600200"/>
            <a:ext cx="3919484" cy="4525963"/>
          </a:xfrm>
        </p:spPr>
      </p:pic>
      <p:pic>
        <p:nvPicPr>
          <p:cNvPr id="9" name="Picture 8" descr="Mandel_zoom_00_mandelbrot_set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5400000">
            <a:off x="-3901440" y="975360"/>
            <a:ext cx="7802880" cy="585216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 rot="16200000">
            <a:off x="7217007" y="2536594"/>
            <a:ext cx="102143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Yves </a:t>
            </a:r>
            <a:r>
              <a:rPr lang="en-US" sz="800" dirty="0" err="1"/>
              <a:t>Guillou</a:t>
            </a:r>
            <a:r>
              <a:rPr lang="en-US" sz="800" dirty="0"/>
              <a:t> Dragon</a:t>
            </a:r>
          </a:p>
        </p:txBody>
      </p:sp>
      <p:sp>
        <p:nvSpPr>
          <p:cNvPr id="11" name="TextBox 10"/>
          <p:cNvSpPr txBox="1"/>
          <p:nvPr/>
        </p:nvSpPr>
        <p:spPr>
          <a:xfrm rot="16200000">
            <a:off x="4297019" y="2560982"/>
            <a:ext cx="228940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/>
              <a:t>Mendelbrot</a:t>
            </a:r>
            <a:r>
              <a:rPr lang="en-US" sz="800" dirty="0"/>
              <a:t> Set, Wolfgang Beyer, by Ultra Fractal3</a:t>
            </a:r>
          </a:p>
        </p:txBody>
      </p:sp>
      <p:sp>
        <p:nvSpPr>
          <p:cNvPr id="12" name="TextBox 11"/>
          <p:cNvSpPr txBox="1"/>
          <p:nvPr/>
        </p:nvSpPr>
        <p:spPr>
          <a:xfrm rot="16200000">
            <a:off x="1934817" y="5605573"/>
            <a:ext cx="228940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/>
              <a:t>Mendelbrot</a:t>
            </a:r>
            <a:r>
              <a:rPr lang="en-US" sz="800" dirty="0"/>
              <a:t> Set, Wolfgang Beyer, by Ultra Fractal3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#L Resilient Systems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r>
              <a:rPr lang="en-US" sz="5000" b="1" dirty="0"/>
              <a:t>Viable Systems Model (Beer)</a:t>
            </a:r>
          </a:p>
          <a:p>
            <a:pPr lvl="1"/>
            <a:r>
              <a:rPr lang="en-US" dirty="0"/>
              <a:t>System 1: Operation</a:t>
            </a:r>
          </a:p>
          <a:p>
            <a:pPr lvl="1"/>
            <a:r>
              <a:rPr lang="en-US" dirty="0"/>
              <a:t>System 2: Network</a:t>
            </a:r>
          </a:p>
          <a:p>
            <a:pPr lvl="1"/>
            <a:r>
              <a:rPr lang="en-US" dirty="0"/>
              <a:t>System 3: Rules &amp; Policies</a:t>
            </a:r>
          </a:p>
          <a:p>
            <a:pPr lvl="1"/>
            <a:r>
              <a:rPr lang="en-US" dirty="0"/>
              <a:t>System 4: Looking to Future</a:t>
            </a:r>
          </a:p>
          <a:p>
            <a:pPr lvl="1"/>
            <a:r>
              <a:rPr lang="en-US" dirty="0"/>
              <a:t>System 5: Balance between the (1,2,3) and (4)</a:t>
            </a:r>
          </a:p>
          <a:p>
            <a:pPr lvl="1"/>
            <a:r>
              <a:rPr lang="en-US" dirty="0"/>
              <a:t>Recursion</a:t>
            </a:r>
          </a:p>
          <a:p>
            <a:r>
              <a:rPr lang="en-US" sz="5000" b="1" dirty="0"/>
              <a:t>Dynamic Capabilities Model (</a:t>
            </a:r>
            <a:r>
              <a:rPr lang="en-US" sz="5000" b="1" dirty="0" err="1"/>
              <a:t>Teece</a:t>
            </a:r>
            <a:r>
              <a:rPr lang="en-US" sz="5000" b="1" dirty="0"/>
              <a:t>)</a:t>
            </a:r>
          </a:p>
          <a:p>
            <a:pPr lvl="1"/>
            <a:r>
              <a:rPr lang="en-US" dirty="0"/>
              <a:t>Sensing</a:t>
            </a:r>
          </a:p>
          <a:p>
            <a:pPr lvl="1"/>
            <a:r>
              <a:rPr lang="en-US" dirty="0"/>
              <a:t>Seizing</a:t>
            </a:r>
          </a:p>
          <a:p>
            <a:pPr lvl="1"/>
            <a:r>
              <a:rPr lang="en-US" dirty="0"/>
              <a:t>Transforming/Managing Treats/Opportunities</a:t>
            </a:r>
          </a:p>
          <a:p>
            <a:r>
              <a:rPr lang="en-US" sz="5000" b="1" dirty="0"/>
              <a:t>Living Systems Theory (information subsystems) (Miller)</a:t>
            </a:r>
          </a:p>
          <a:p>
            <a:pPr lvl="1"/>
            <a:r>
              <a:rPr lang="en-US" dirty="0"/>
              <a:t>Input Transducer</a:t>
            </a:r>
          </a:p>
          <a:p>
            <a:pPr lvl="1"/>
            <a:r>
              <a:rPr lang="en-US" dirty="0"/>
              <a:t>Internal Transducer</a:t>
            </a:r>
          </a:p>
          <a:p>
            <a:pPr lvl="1"/>
            <a:r>
              <a:rPr lang="en-US" dirty="0"/>
              <a:t>Channel and Net</a:t>
            </a:r>
          </a:p>
          <a:p>
            <a:pPr lvl="1"/>
            <a:r>
              <a:rPr lang="en-US" dirty="0"/>
              <a:t>Timer</a:t>
            </a:r>
          </a:p>
          <a:p>
            <a:pPr lvl="1"/>
            <a:r>
              <a:rPr lang="en-US" dirty="0"/>
              <a:t>Decoder</a:t>
            </a:r>
          </a:p>
          <a:p>
            <a:pPr lvl="1"/>
            <a:r>
              <a:rPr lang="en-US" dirty="0" err="1"/>
              <a:t>Associator</a:t>
            </a:r>
            <a:endParaRPr lang="en-US" dirty="0"/>
          </a:p>
          <a:p>
            <a:pPr lvl="1"/>
            <a:r>
              <a:rPr lang="en-US" dirty="0"/>
              <a:t>Memory</a:t>
            </a:r>
          </a:p>
          <a:p>
            <a:pPr lvl="1"/>
            <a:r>
              <a:rPr lang="en-US" dirty="0"/>
              <a:t>Decider</a:t>
            </a:r>
          </a:p>
          <a:p>
            <a:pPr lvl="1"/>
            <a:r>
              <a:rPr lang="en-US" dirty="0"/>
              <a:t>Encoder</a:t>
            </a:r>
          </a:p>
          <a:p>
            <a:pPr lvl="1"/>
            <a:r>
              <a:rPr lang="en-US" dirty="0"/>
              <a:t>Output Transducer</a:t>
            </a:r>
          </a:p>
          <a:p>
            <a:pPr lvl="2">
              <a:buNone/>
            </a:pPr>
            <a:r>
              <a:rPr lang="en-US" dirty="0"/>
              <a:t>	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sman 0.png"/>
          <p:cNvPicPr>
            <a:picLocks noChangeAspect="1"/>
          </p:cNvPicPr>
          <p:nvPr/>
        </p:nvPicPr>
        <p:blipFill>
          <a:blip r:embed="rId2"/>
          <a:srcRect t="39685" b="11811"/>
          <a:stretch>
            <a:fillRect/>
          </a:stretch>
        </p:blipFill>
        <p:spPr>
          <a:xfrm>
            <a:off x="377" y="1600200"/>
            <a:ext cx="9143245" cy="1676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>
              <a:buNone/>
            </a:pPr>
            <a:r>
              <a:rPr lang="en-US" sz="9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#M</a:t>
            </a:r>
          </a:p>
          <a:p>
            <a:pPr algn="ctr">
              <a:buNone/>
            </a:pPr>
            <a:r>
              <a:rPr lang="en-US" sz="9600" b="1" dirty="0"/>
              <a:t>Models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#M Dynamic State-Diagram of a</a:t>
            </a:r>
            <a:br>
              <a:rPr lang="en-US" dirty="0"/>
            </a:br>
            <a:r>
              <a:rPr lang="en-US" dirty="0"/>
              <a:t>Product Service System</a:t>
            </a:r>
          </a:p>
        </p:txBody>
      </p:sp>
      <p:pic>
        <p:nvPicPr>
          <p:cNvPr id="4" name="Content Placeholder 3" descr="grand system motivation.pn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09351" y="2592270"/>
            <a:ext cx="8125297" cy="2541822"/>
          </a:xfrm>
        </p:spPr>
      </p:pic>
      <p:sp>
        <p:nvSpPr>
          <p:cNvPr id="5" name="TextBox 4"/>
          <p:cNvSpPr txBox="1"/>
          <p:nvPr/>
        </p:nvSpPr>
        <p:spPr>
          <a:xfrm>
            <a:off x="609600" y="5486400"/>
            <a:ext cx="1871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(Eivazzadeh 2012)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#M Information Life Cycle of a</a:t>
            </a:r>
            <a:br>
              <a:rPr lang="en-US" dirty="0"/>
            </a:br>
            <a:r>
              <a:rPr lang="en-US" dirty="0"/>
              <a:t>Product-Service System</a:t>
            </a:r>
          </a:p>
        </p:txBody>
      </p:sp>
      <p:pic>
        <p:nvPicPr>
          <p:cNvPr id="4" name="Content Placeholder 3" descr="information value life cycle ver 2.pn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57200" y="1842399"/>
            <a:ext cx="8229600" cy="4041564"/>
          </a:xfrm>
        </p:spPr>
      </p:pic>
      <p:sp>
        <p:nvSpPr>
          <p:cNvPr id="5" name="TextBox 4"/>
          <p:cNvSpPr txBox="1"/>
          <p:nvPr/>
        </p:nvSpPr>
        <p:spPr>
          <a:xfrm>
            <a:off x="1481197" y="5867400"/>
            <a:ext cx="1871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(Eivazzadeh 2012)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sman 0.png"/>
          <p:cNvPicPr>
            <a:picLocks noChangeAspect="1"/>
          </p:cNvPicPr>
          <p:nvPr/>
        </p:nvPicPr>
        <p:blipFill>
          <a:blip r:embed="rId2"/>
          <a:srcRect t="39685" b="11811"/>
          <a:stretch>
            <a:fillRect/>
          </a:stretch>
        </p:blipFill>
        <p:spPr>
          <a:xfrm>
            <a:off x="377" y="1524000"/>
            <a:ext cx="9143245" cy="1676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>
              <a:buNone/>
            </a:pPr>
            <a:r>
              <a:rPr lang="en-US" sz="9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#P</a:t>
            </a:r>
            <a:br>
              <a:rPr lang="en-US" sz="9600" b="1" dirty="0"/>
            </a:br>
            <a:r>
              <a:rPr lang="en-US" sz="9600" b="1" dirty="0"/>
              <a:t>Patterns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#P Patterns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Fundamental</a:t>
            </a:r>
          </a:p>
          <a:p>
            <a:r>
              <a:rPr lang="en-US" b="1" dirty="0"/>
              <a:t>Tactical</a:t>
            </a:r>
          </a:p>
          <a:p>
            <a:r>
              <a:rPr lang="en-US" b="1" dirty="0"/>
              <a:t>Structural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Patterns</a:t>
            </a:r>
          </a:p>
        </p:txBody>
      </p:sp>
      <p:pic>
        <p:nvPicPr>
          <p:cNvPr id="4" name="Content Placeholder 3" descr="picture208522.jp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54691" y="1600200"/>
            <a:ext cx="6034617" cy="4525963"/>
          </a:xfrm>
        </p:spPr>
      </p:pic>
      <p:sp>
        <p:nvSpPr>
          <p:cNvPr id="5" name="TextBox 4"/>
          <p:cNvSpPr txBox="1"/>
          <p:nvPr/>
        </p:nvSpPr>
        <p:spPr>
          <a:xfrm>
            <a:off x="1524000" y="6172200"/>
            <a:ext cx="229421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http://www.amcofdata.com/images/Red-Cups.jpg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#P LSR Triad</a:t>
            </a:r>
          </a:p>
        </p:txBody>
      </p:sp>
      <p:pic>
        <p:nvPicPr>
          <p:cNvPr id="4" name="Content Placeholder 3" descr="learningsvg.pn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88629" y="1424776"/>
            <a:ext cx="7166742" cy="4041676"/>
          </a:xfrm>
        </p:spPr>
      </p:pic>
      <p:sp>
        <p:nvSpPr>
          <p:cNvPr id="5" name="TextBox 4"/>
          <p:cNvSpPr txBox="1"/>
          <p:nvPr/>
        </p:nvSpPr>
        <p:spPr>
          <a:xfrm>
            <a:off x="762000" y="5943600"/>
            <a:ext cx="1871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(Eivazzadeh 2012)</a:t>
            </a:r>
          </a:p>
        </p:txBody>
      </p:sp>
      <p:pic>
        <p:nvPicPr>
          <p:cNvPr id="6" name="Picture 5" descr="LSR inequation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351" y="5498629"/>
            <a:ext cx="8125297" cy="444971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#R LSR Triad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371600"/>
          </a:xfrm>
        </p:spPr>
        <p:txBody>
          <a:bodyPr>
            <a:normAutofit fontScale="92500"/>
          </a:bodyPr>
          <a:lstStyle/>
          <a:p>
            <a:r>
              <a:rPr lang="en-US" sz="2200" b="1" dirty="0"/>
              <a:t>Learning</a:t>
            </a:r>
            <a:r>
              <a:rPr lang="en-US" sz="2200" dirty="0"/>
              <a:t> the future (less entropic) : increase in </a:t>
            </a:r>
            <a:r>
              <a:rPr lang="en-US" sz="2200" b="1" i="1" dirty="0"/>
              <a:t>Latitude</a:t>
            </a:r>
          </a:p>
          <a:p>
            <a:r>
              <a:rPr lang="en-US" sz="2200" b="1" dirty="0"/>
              <a:t>Simpler</a:t>
            </a:r>
            <a:r>
              <a:rPr lang="en-US" sz="2200" dirty="0"/>
              <a:t> future (less entropic) : increase in </a:t>
            </a:r>
            <a:r>
              <a:rPr lang="en-US" sz="2200" b="1" i="1" dirty="0"/>
              <a:t>Latitude</a:t>
            </a:r>
          </a:p>
          <a:p>
            <a:r>
              <a:rPr lang="en-US" sz="2200" dirty="0"/>
              <a:t>Faster the </a:t>
            </a:r>
            <a:r>
              <a:rPr lang="en-US" sz="2200" b="1" dirty="0"/>
              <a:t>Response </a:t>
            </a:r>
            <a:r>
              <a:rPr lang="en-US" sz="2200" dirty="0"/>
              <a:t>(can avoid the in sight risks): increase in </a:t>
            </a:r>
            <a:r>
              <a:rPr lang="en-US" sz="2200" b="1" i="1" dirty="0"/>
              <a:t>Resistance</a:t>
            </a:r>
          </a:p>
          <a:p>
            <a:endParaRPr lang="en-US" sz="2400" dirty="0"/>
          </a:p>
        </p:txBody>
      </p:sp>
      <p:pic>
        <p:nvPicPr>
          <p:cNvPr id="4" name="Picture 3" descr="resilience-aspect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3144779"/>
            <a:ext cx="5715000" cy="3408421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#P Learning for Future vs. </a:t>
            </a:r>
            <a:br>
              <a:rPr lang="en-US" dirty="0"/>
            </a:br>
            <a:r>
              <a:rPr lang="en-US" dirty="0"/>
              <a:t>On-Time Processing Balance</a:t>
            </a:r>
          </a:p>
        </p:txBody>
      </p:sp>
      <p:pic>
        <p:nvPicPr>
          <p:cNvPr id="4" name="Content Placeholder 3" descr="learningsvg.pn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34510" y="1600201"/>
            <a:ext cx="5674980" cy="3200400"/>
          </a:xfr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609600" y="54864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Bend Down </a:t>
            </a:r>
            <a:r>
              <a:rPr kumimoji="0" lang="en-US" sz="55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vs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Level Up the</a:t>
            </a:r>
            <a:r>
              <a:rPr kumimoji="0" lang="en-US" sz="2400" b="1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Readiness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6" name="Picture 5" descr="ItemResponseTheory and Shahryar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8552" y="4820884"/>
            <a:ext cx="5686897" cy="61860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902633" y="5407223"/>
            <a:ext cx="14981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(Eivazzadeh 2012)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752600" y="5407223"/>
            <a:ext cx="27793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Item Response Theory (Baker 2001)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#P Learning for Future vs. </a:t>
            </a:r>
            <a:br>
              <a:rPr lang="en-US" dirty="0"/>
            </a:br>
            <a:r>
              <a:rPr lang="en-US" dirty="0"/>
              <a:t>On-Time Processing Balance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Educating staff </a:t>
            </a:r>
            <a:r>
              <a:rPr lang="en-US" b="1" dirty="0"/>
              <a:t>vs.</a:t>
            </a:r>
            <a:r>
              <a:rPr lang="en-US" dirty="0"/>
              <a:t> recruiting smart members?</a:t>
            </a:r>
          </a:p>
          <a:p>
            <a:r>
              <a:rPr lang="en-US" dirty="0"/>
              <a:t>Game consoles (learned/optimized about vector processing) </a:t>
            </a:r>
            <a:r>
              <a:rPr lang="en-US" b="1" dirty="0"/>
              <a:t>vs.</a:t>
            </a:r>
            <a:r>
              <a:rPr lang="en-US" dirty="0"/>
              <a:t> Powerful PC ( higher CPU cycles)</a:t>
            </a:r>
          </a:p>
          <a:p>
            <a:r>
              <a:rPr lang="en-US" dirty="0"/>
              <a:t>In the body immune system: number of Naive B-Cells </a:t>
            </a:r>
            <a:r>
              <a:rPr lang="en-US" b="1" dirty="0"/>
              <a:t>vs.</a:t>
            </a:r>
            <a:r>
              <a:rPr lang="en-US" dirty="0"/>
              <a:t> number of Memory B-Cells</a:t>
            </a:r>
          </a:p>
          <a:p>
            <a:r>
              <a:rPr lang="en-US" dirty="0"/>
              <a:t>In evolution, the mutation rate ( investing in possible future fitting genes </a:t>
            </a:r>
            <a:r>
              <a:rPr lang="en-US" b="1" dirty="0"/>
              <a:t>vs.</a:t>
            </a:r>
            <a:r>
              <a:rPr lang="en-US" dirty="0"/>
              <a:t> current stable genes)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#R Learning for Future vs. </a:t>
            </a:r>
            <a:br>
              <a:rPr lang="en-US" dirty="0"/>
            </a:br>
            <a:r>
              <a:rPr lang="en-US" dirty="0"/>
              <a:t>On-Time Processing Balance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Expands the </a:t>
            </a:r>
            <a:r>
              <a:rPr lang="en-US" b="1" dirty="0"/>
              <a:t>latitude</a:t>
            </a:r>
            <a:r>
              <a:rPr lang="en-US" dirty="0"/>
              <a:t> with the same amount of resources</a:t>
            </a:r>
          </a:p>
          <a:p>
            <a:endParaRPr lang="en-US" dirty="0"/>
          </a:p>
        </p:txBody>
      </p:sp>
      <p:pic>
        <p:nvPicPr>
          <p:cNvPr id="4" name="Picture 3" descr="resilience-aspect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3144779"/>
            <a:ext cx="5715000" cy="3408421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#P Information </a:t>
            </a:r>
            <a:r>
              <a:rPr lang="en-US" dirty="0" err="1"/>
              <a:t>Ecdysis</a:t>
            </a:r>
            <a:endParaRPr lang="en-US" dirty="0"/>
          </a:p>
        </p:txBody>
      </p:sp>
      <p:pic>
        <p:nvPicPr>
          <p:cNvPr id="4" name="Content Placeholder 3" descr="optimum-tech-switch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9997" y="1600200"/>
            <a:ext cx="7304006" cy="4525963"/>
          </a:xfrm>
        </p:spPr>
      </p:pic>
      <p:sp>
        <p:nvSpPr>
          <p:cNvPr id="5" name="TextBox 4"/>
          <p:cNvSpPr txBox="1"/>
          <p:nvPr/>
        </p:nvSpPr>
        <p:spPr>
          <a:xfrm>
            <a:off x="2209800" y="5943600"/>
            <a:ext cx="1871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(Eivazzadeh 2012)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#P Information </a:t>
            </a:r>
            <a:r>
              <a:rPr lang="en-US" dirty="0" err="1"/>
              <a:t>Ecdysis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191000" cy="4525963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Replace the people, replace the technology before any of them leave the designer team.</a:t>
            </a:r>
            <a:br>
              <a:rPr lang="en-US" dirty="0"/>
            </a:br>
            <a:endParaRPr lang="en-US" dirty="0"/>
          </a:p>
          <a:p>
            <a:r>
              <a:rPr lang="en-US" dirty="0"/>
              <a:t>NASA problem (till 2012): dependency on 8086 CPUs (first used 1981)</a:t>
            </a:r>
            <a:br>
              <a:rPr lang="en-US" dirty="0"/>
            </a:br>
            <a:endParaRPr lang="en-US" dirty="0"/>
          </a:p>
          <a:p>
            <a:r>
              <a:rPr lang="en-US" dirty="0"/>
              <a:t>Y2K (year 2000 crisis) problem led to problems from wrong embryo abortions to nuclear risks in Fukushima (first counter-measures initiated 1996)</a:t>
            </a:r>
            <a:br>
              <a:rPr lang="en-US" dirty="0"/>
            </a:br>
            <a:endParaRPr lang="en-US" dirty="0"/>
          </a:p>
          <a:p>
            <a:r>
              <a:rPr lang="en-US" dirty="0"/>
              <a:t>Y chromosome (which is in danger of extinction) has been replaced by other sex determination systems in some rodents.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 descr="Coccinellidae_Teneral_after_ecdysis_6440s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800600" y="1676400"/>
            <a:ext cx="3733800" cy="406290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765302" y="5773579"/>
            <a:ext cx="14830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Wikipedia, John Richfield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#R Information </a:t>
            </a:r>
            <a:r>
              <a:rPr lang="en-US" dirty="0" err="1"/>
              <a:t>Ecdysis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Decreases the </a:t>
            </a:r>
            <a:r>
              <a:rPr lang="en-US" b="1" dirty="0"/>
              <a:t>precariousness</a:t>
            </a:r>
            <a:r>
              <a:rPr lang="en-US" dirty="0"/>
              <a:t> of the system</a:t>
            </a:r>
          </a:p>
          <a:p>
            <a:endParaRPr lang="en-US" dirty="0"/>
          </a:p>
        </p:txBody>
      </p:sp>
      <p:pic>
        <p:nvPicPr>
          <p:cNvPr id="4" name="Picture 3" descr="resilience-aspect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2590800"/>
            <a:ext cx="5715000" cy="3408421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2400" y="274638"/>
            <a:ext cx="4724400" cy="1143000"/>
          </a:xfrm>
        </p:spPr>
        <p:txBody>
          <a:bodyPr>
            <a:noAutofit/>
          </a:bodyPr>
          <a:lstStyle/>
          <a:p>
            <a:r>
              <a:rPr lang="en-US" sz="3900" dirty="0"/>
              <a:t>#P Smart Redundancy and Diversity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0" y="1905000"/>
            <a:ext cx="4876800" cy="1676400"/>
          </a:xfrm>
        </p:spPr>
        <p:txBody>
          <a:bodyPr>
            <a:normAutofit fontScale="92500"/>
          </a:bodyPr>
          <a:lstStyle/>
          <a:p>
            <a:pPr algn="ctr">
              <a:buNone/>
            </a:pPr>
            <a:r>
              <a:rPr lang="en-US" b="1" dirty="0"/>
              <a:t>Harder to Fail by Creating </a:t>
            </a:r>
            <a:r>
              <a:rPr lang="en-US" sz="4400" b="1" dirty="0"/>
              <a:t>More</a:t>
            </a:r>
            <a:r>
              <a:rPr lang="en-US" b="1" dirty="0"/>
              <a:t> </a:t>
            </a:r>
            <a:r>
              <a:rPr lang="en-US" sz="4400" b="1" dirty="0"/>
              <a:t>Entropy</a:t>
            </a:r>
            <a:r>
              <a:rPr lang="en-US" b="1" dirty="0"/>
              <a:t> against the Adverse Environment!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3886200" y="4313237"/>
            <a:ext cx="4953000" cy="2087563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Smart redundancy</a:t>
            </a:r>
            <a:r>
              <a:rPr kumimoji="0" lang="en-US" sz="3200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avoids duplication of consumption (e.g. by focusing on important parts)</a:t>
            </a:r>
            <a:br>
              <a:rPr kumimoji="0" lang="en-US" sz="3200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sz="3200" dirty="0"/>
              <a:t>Diversity adds more entropy than simple redundancy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5" name="Picture 4" descr="keys_2468320654_48b7b07290_b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90600" y="0"/>
            <a:ext cx="4574232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 rot="16200000">
            <a:off x="3192088" y="6100844"/>
            <a:ext cx="114646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Luc de </a:t>
            </a:r>
            <a:r>
              <a:rPr lang="en-US" sz="800" dirty="0" err="1"/>
              <a:t>Leeuw</a:t>
            </a:r>
            <a:r>
              <a:rPr lang="en-US" sz="800" dirty="0"/>
              <a:t> on  </a:t>
            </a:r>
            <a:r>
              <a:rPr lang="en-US" sz="800" dirty="0" err="1"/>
              <a:t>Flickr</a:t>
            </a:r>
            <a:endParaRPr lang="en-US" sz="800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43400" y="274638"/>
            <a:ext cx="4343400" cy="1143000"/>
          </a:xfrm>
        </p:spPr>
        <p:txBody>
          <a:bodyPr/>
          <a:lstStyle/>
          <a:p>
            <a:r>
              <a:rPr lang="en-US" dirty="0"/>
              <a:t>#P Regeneration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95800" y="1600201"/>
            <a:ext cx="4191000" cy="762000"/>
          </a:xfrm>
        </p:spPr>
        <p:txBody>
          <a:bodyPr>
            <a:normAutofit fontScale="85000" lnSpcReduction="20000"/>
          </a:bodyPr>
          <a:lstStyle/>
          <a:p>
            <a:pPr algn="ctr">
              <a:buNone/>
            </a:pPr>
            <a:r>
              <a:rPr lang="en-US" b="1" dirty="0"/>
              <a:t>Smart Redundancy Along the Time</a:t>
            </a:r>
          </a:p>
          <a:p>
            <a:endParaRPr lang="en-US" dirty="0"/>
          </a:p>
        </p:txBody>
      </p:sp>
      <p:pic>
        <p:nvPicPr>
          <p:cNvPr id="4" name="Picture 3" descr="dandellion_6155523084_c2dd26348c_b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1953528" y="886727"/>
            <a:ext cx="6878854" cy="51054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 rot="16200000">
            <a:off x="3471688" y="5893231"/>
            <a:ext cx="152798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/>
              <a:t>Kerekes</a:t>
            </a:r>
            <a:r>
              <a:rPr lang="en-US" sz="800" dirty="0"/>
              <a:t> </a:t>
            </a:r>
            <a:r>
              <a:rPr lang="en-US" sz="800" dirty="0" err="1"/>
              <a:t>Jainos</a:t>
            </a:r>
            <a:r>
              <a:rPr lang="en-US" sz="800" dirty="0"/>
              <a:t> </a:t>
            </a:r>
            <a:r>
              <a:rPr lang="en-US" sz="800" dirty="0" err="1"/>
              <a:t>Csongor</a:t>
            </a:r>
            <a:r>
              <a:rPr lang="en-US" sz="800" dirty="0"/>
              <a:t> on </a:t>
            </a:r>
            <a:r>
              <a:rPr lang="en-US" sz="800" dirty="0" err="1"/>
              <a:t>Flickr</a:t>
            </a:r>
            <a:endParaRPr lang="en-US" sz="800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114800" y="2895600"/>
            <a:ext cx="4953000" cy="2087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Evolutionary regeneration is actually</a:t>
            </a:r>
            <a:r>
              <a:rPr kumimoji="0" lang="en-US" sz="2800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a diversity across the time</a:t>
            </a:r>
            <a:br>
              <a:rPr kumimoji="0" lang="en-US" sz="2800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we go from here 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(</a:t>
            </a:r>
            <a:r>
              <a:rPr lang="en-US" b="1" dirty="0"/>
              <a:t>#Q</a:t>
            </a:r>
            <a:r>
              <a:rPr lang="en-US" dirty="0"/>
              <a:t>) Questions</a:t>
            </a:r>
            <a:br>
              <a:rPr lang="en-US" dirty="0"/>
            </a:br>
            <a:endParaRPr lang="en-US" dirty="0"/>
          </a:p>
          <a:p>
            <a:r>
              <a:rPr lang="en-US" dirty="0"/>
              <a:t>(</a:t>
            </a:r>
            <a:r>
              <a:rPr lang="en-US" b="1" dirty="0"/>
              <a:t>#L</a:t>
            </a:r>
            <a:r>
              <a:rPr lang="en-US" dirty="0"/>
              <a:t>) Literature Review</a:t>
            </a:r>
            <a:br>
              <a:rPr lang="en-US" dirty="0"/>
            </a:br>
            <a:endParaRPr lang="en-US" dirty="0"/>
          </a:p>
          <a:p>
            <a:r>
              <a:rPr lang="en-US" dirty="0"/>
              <a:t>(</a:t>
            </a:r>
            <a:r>
              <a:rPr lang="en-US" b="1" dirty="0"/>
              <a:t>#M</a:t>
            </a:r>
            <a:r>
              <a:rPr lang="en-US" dirty="0"/>
              <a:t>) Information Dynamics Models</a:t>
            </a:r>
            <a:br>
              <a:rPr lang="en-US" dirty="0"/>
            </a:br>
            <a:endParaRPr lang="en-US" dirty="0"/>
          </a:p>
          <a:p>
            <a:r>
              <a:rPr lang="en-US" dirty="0"/>
              <a:t>(</a:t>
            </a:r>
            <a:r>
              <a:rPr lang="en-US" b="1" dirty="0"/>
              <a:t>#P</a:t>
            </a:r>
            <a:r>
              <a:rPr lang="en-US" dirty="0"/>
              <a:t>) Patterns</a:t>
            </a:r>
          </a:p>
          <a:p>
            <a:pPr lvl="1"/>
            <a:r>
              <a:rPr lang="en-US" dirty="0"/>
              <a:t>(</a:t>
            </a:r>
            <a:r>
              <a:rPr lang="en-US" b="1" dirty="0"/>
              <a:t>#R</a:t>
            </a:r>
            <a:r>
              <a:rPr lang="en-US" dirty="0"/>
              <a:t>) Impact on Resilience</a:t>
            </a:r>
            <a:br>
              <a:rPr lang="en-US" dirty="0"/>
            </a:br>
            <a:endParaRPr lang="en-US" dirty="0"/>
          </a:p>
          <a:p>
            <a:r>
              <a:rPr lang="en-US" dirty="0"/>
              <a:t>(</a:t>
            </a:r>
            <a:r>
              <a:rPr lang="en-US" b="1" dirty="0"/>
              <a:t>#A</a:t>
            </a:r>
            <a:r>
              <a:rPr lang="en-US" dirty="0"/>
              <a:t>) Application</a:t>
            </a:r>
          </a:p>
          <a:p>
            <a:pPr lvl="1"/>
            <a:r>
              <a:rPr lang="en-US" dirty="0"/>
              <a:t>Simulation of Application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#R Smart Redundancy, Diversity and Regeneration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1951037"/>
            <a:ext cx="8229600" cy="31543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sz="2000" baseline="0" dirty="0"/>
              <a:t>Decrease </a:t>
            </a:r>
            <a:r>
              <a:rPr lang="en-US" sz="2000" b="1" baseline="0" dirty="0"/>
              <a:t>precariousness</a:t>
            </a:r>
            <a:r>
              <a:rPr lang="en-US" sz="2000" baseline="0" dirty="0"/>
              <a:t> by pushing</a:t>
            </a:r>
            <a:r>
              <a:rPr lang="en-US" sz="2000" dirty="0"/>
              <a:t> back to the bottom of the basin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5" name="Picture 4" descr="resilience-aspect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3848" y="3200399"/>
            <a:ext cx="5516304" cy="3289919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#P Processing Saturation Avoidance</a:t>
            </a:r>
          </a:p>
        </p:txBody>
      </p:sp>
      <p:pic>
        <p:nvPicPr>
          <p:cNvPr id="4" name="Content Placeholder 3" descr="processing-linear-behavior-limits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8017" y="1781569"/>
            <a:ext cx="8167965" cy="4163224"/>
          </a:xfrm>
        </p:spPr>
      </p:pic>
      <p:sp>
        <p:nvSpPr>
          <p:cNvPr id="5" name="TextBox 4"/>
          <p:cNvSpPr txBox="1"/>
          <p:nvPr/>
        </p:nvSpPr>
        <p:spPr>
          <a:xfrm>
            <a:off x="2624197" y="5791200"/>
            <a:ext cx="1871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(Eivazzadeh 2012)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#P Refactoring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1066800"/>
          </a:xfrm>
        </p:spPr>
        <p:txBody>
          <a:bodyPr/>
          <a:lstStyle/>
          <a:p>
            <a:pPr algn="ctr">
              <a:buNone/>
            </a:pPr>
            <a:r>
              <a:rPr lang="en-US" b="1" dirty="0"/>
              <a:t>Same functionality, with less information, through restructuring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2590800"/>
            <a:ext cx="8229600" cy="31543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#P Encapsulation and Componentization</a:t>
            </a:r>
          </a:p>
        </p:txBody>
      </p:sp>
      <p:pic>
        <p:nvPicPr>
          <p:cNvPr id="4" name="Content Placeholder 3" descr="encapsulation and componentization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2228082"/>
            <a:ext cx="8229600" cy="3270199"/>
          </a:xfrm>
        </p:spPr>
      </p:pic>
      <p:sp>
        <p:nvSpPr>
          <p:cNvPr id="5" name="TextBox 4"/>
          <p:cNvSpPr txBox="1"/>
          <p:nvPr/>
        </p:nvSpPr>
        <p:spPr>
          <a:xfrm>
            <a:off x="771280" y="1447800"/>
            <a:ext cx="76014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Hiding Information in Black-Boxes and Hierarchies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71597" y="5334000"/>
            <a:ext cx="1871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(Eivazzadeh 2012)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67200" y="274638"/>
            <a:ext cx="4419600" cy="1143000"/>
          </a:xfrm>
        </p:spPr>
        <p:txBody>
          <a:bodyPr>
            <a:normAutofit/>
          </a:bodyPr>
          <a:lstStyle/>
          <a:p>
            <a:r>
              <a:rPr lang="en-US" dirty="0"/>
              <a:t>#P Recursion</a:t>
            </a:r>
          </a:p>
        </p:txBody>
      </p:sp>
      <p:pic>
        <p:nvPicPr>
          <p:cNvPr id="9" name="Content Placeholder 8" descr="4888585358_2b7b6eff20_o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-762000" y="0"/>
            <a:ext cx="4648200" cy="6998414"/>
          </a:xfrm>
        </p:spPr>
      </p:pic>
      <p:sp>
        <p:nvSpPr>
          <p:cNvPr id="10" name="TextBox 9"/>
          <p:cNvSpPr txBox="1"/>
          <p:nvPr/>
        </p:nvSpPr>
        <p:spPr>
          <a:xfrm rot="16200000">
            <a:off x="3263927" y="5930926"/>
            <a:ext cx="148630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Yazd, Iran, </a:t>
            </a:r>
            <a:r>
              <a:rPr lang="en-US" sz="800" dirty="0" err="1"/>
              <a:t>Hercegnovi</a:t>
            </a:r>
            <a:r>
              <a:rPr lang="en-US" sz="800" dirty="0"/>
              <a:t> on </a:t>
            </a:r>
            <a:r>
              <a:rPr lang="en-US" sz="800" dirty="0" err="1"/>
              <a:t>Flickr</a:t>
            </a:r>
            <a:endParaRPr lang="en-US" sz="800" dirty="0"/>
          </a:p>
        </p:txBody>
      </p:sp>
      <p:sp>
        <p:nvSpPr>
          <p:cNvPr id="11" name="TextBox 10"/>
          <p:cNvSpPr txBox="1"/>
          <p:nvPr/>
        </p:nvSpPr>
        <p:spPr>
          <a:xfrm>
            <a:off x="4191000" y="1447800"/>
            <a:ext cx="48006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2400" b="1" dirty="0"/>
              <a:t>A type of componentization where the higher subsystems/components in hierarchy are very similar in structure and behavior with lower ones</a:t>
            </a:r>
            <a:br>
              <a:rPr lang="en-US" sz="2400" b="1" dirty="0"/>
            </a:br>
            <a:endParaRPr lang="en-US" sz="2400" b="1" dirty="0"/>
          </a:p>
          <a:p>
            <a:pPr>
              <a:buFont typeface="Arial" pitchFamily="34" charset="0"/>
              <a:buChar char="•"/>
            </a:pPr>
            <a:r>
              <a:rPr lang="en-US" sz="2400" b="1" dirty="0"/>
              <a:t>A kind of simpler and more compact encapsulation (less information intensive)</a:t>
            </a:r>
            <a:br>
              <a:rPr lang="en-US" sz="2400" b="1" dirty="0"/>
            </a:br>
            <a:endParaRPr lang="en-US" sz="2400" b="1" dirty="0"/>
          </a:p>
          <a:p>
            <a:pPr>
              <a:buFont typeface="Arial" pitchFamily="34" charset="0"/>
              <a:buChar char="•"/>
            </a:pPr>
            <a:r>
              <a:rPr lang="en-US" sz="2400" b="1" dirty="0"/>
              <a:t>Similar impacts on resiliency as componentization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#R Refactoring, Encapsulation, Componentization, and Recursion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1951037"/>
            <a:ext cx="8229600" cy="31543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sz="2000" baseline="0" dirty="0"/>
              <a:t>Decrease </a:t>
            </a:r>
            <a:r>
              <a:rPr lang="en-US" sz="2000" b="1" baseline="0" dirty="0"/>
              <a:t>precariousness</a:t>
            </a:r>
            <a:r>
              <a:rPr lang="en-US" sz="2000" baseline="0" dirty="0"/>
              <a:t> by pushing</a:t>
            </a:r>
            <a:r>
              <a:rPr lang="en-US" sz="2000" dirty="0"/>
              <a:t> back to the bottom of the basin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5" name="Picture 4" descr="resilience-aspect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3848" y="3200399"/>
            <a:ext cx="5516304" cy="3289919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33800" y="274638"/>
            <a:ext cx="4953000" cy="1143000"/>
          </a:xfrm>
        </p:spPr>
        <p:txBody>
          <a:bodyPr/>
          <a:lstStyle/>
          <a:p>
            <a:r>
              <a:rPr lang="en-US" dirty="0"/>
              <a:t>#P Stem-Cell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33800" y="1600201"/>
            <a:ext cx="4953000" cy="990600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en-US" sz="2400" b="1" dirty="0"/>
              <a:t>Information Traffic Congestion Shaping along the Time</a:t>
            </a:r>
          </a:p>
        </p:txBody>
      </p:sp>
      <p:pic>
        <p:nvPicPr>
          <p:cNvPr id="4" name="Picture 3" descr="Stem_cells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389930"/>
            <a:ext cx="3581400" cy="6239470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3886200" y="2819400"/>
            <a:ext cx="4953000" cy="3657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sz="2400" dirty="0"/>
              <a:t>Begins from small teams of versatile members, ends in large teams of experts</a:t>
            </a:r>
          </a:p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sz="2400" dirty="0"/>
              <a:t>Can be applied in service teams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Is already</a:t>
            </a:r>
            <a:r>
              <a:rPr kumimoji="0" lang="en-US" sz="240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being used in agile software development method</a:t>
            </a:r>
            <a:r>
              <a:rPr lang="en-US" sz="2400" dirty="0"/>
              <a:t>s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 rot="16200000">
            <a:off x="3289990" y="5605287"/>
            <a:ext cx="12554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Wikipedia, Public Domain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74638"/>
            <a:ext cx="80010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#P Cyclic Divergence and Convergence (CDC)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600201"/>
            <a:ext cx="7924800" cy="1219200"/>
          </a:xfrm>
        </p:spPr>
        <p:txBody>
          <a:bodyPr>
            <a:normAutofit fontScale="92500" lnSpcReduction="20000"/>
          </a:bodyPr>
          <a:lstStyle/>
          <a:p>
            <a:pPr algn="ctr">
              <a:buNone/>
            </a:pPr>
            <a:r>
              <a:rPr lang="en-US" b="1" dirty="0"/>
              <a:t>Divide and Conquer the Entropy</a:t>
            </a:r>
            <a:br>
              <a:rPr lang="en-US" b="1" dirty="0"/>
            </a:br>
            <a:r>
              <a:rPr lang="en-US" b="1" dirty="0"/>
              <a:t>Information Traffic Congestion Shaping along the Time</a:t>
            </a:r>
          </a:p>
          <a:p>
            <a:pPr algn="ctr">
              <a:buNone/>
            </a:pP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181600" y="2819400"/>
            <a:ext cx="3657600" cy="3657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sz="2400" dirty="0"/>
              <a:t>Making the ultimate solution entropy space smaller</a:t>
            </a:r>
          </a:p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40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Already being used </a:t>
            </a: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(At</a:t>
            </a:r>
            <a:r>
              <a:rPr kumimoji="0" lang="en-US" sz="240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least </a:t>
            </a: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 extreme</a:t>
            </a:r>
            <a:r>
              <a:rPr lang="en-US" sz="2400" dirty="0"/>
              <a:t> PSS innovation course!)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5" name="Picture 4" descr="cdc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623" y="3047999"/>
            <a:ext cx="4322940" cy="2667001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#R Stem Cell and CDC 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1951037"/>
            <a:ext cx="8229600" cy="31543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sz="2000" baseline="0" dirty="0"/>
              <a:t>Decrease </a:t>
            </a:r>
            <a:r>
              <a:rPr lang="en-US" sz="2000" b="1" baseline="0" dirty="0"/>
              <a:t>resistance </a:t>
            </a:r>
            <a:r>
              <a:rPr lang="en-US" sz="2000" baseline="0" dirty="0"/>
              <a:t>by resisting overflows of information/entropy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5" name="Picture 4" descr="resilience-aspect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3848" y="3200399"/>
            <a:ext cx="5516304" cy="3289919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#P Multi-Level Fitness</a:t>
            </a:r>
          </a:p>
        </p:txBody>
      </p:sp>
      <p:pic>
        <p:nvPicPr>
          <p:cNvPr id="6" name="Picture 5" descr="grand system motivati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6377" y="1295400"/>
            <a:ext cx="4291247" cy="134242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403405" y="5943600"/>
            <a:ext cx="437839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Running Rhino, Credit: Allan Faustino, http://www.threadless.com/product/1000/Runnin_Rhino</a:t>
            </a:r>
          </a:p>
        </p:txBody>
      </p:sp>
      <p:pic>
        <p:nvPicPr>
          <p:cNvPr id="12" name="Content Placeholder 11" descr="Running Rhino Allan Faustino.jp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 flipH="1">
            <a:off x="2333625" y="2667000"/>
            <a:ext cx="4476750" cy="3237901"/>
          </a:xfr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sman 0.png"/>
          <p:cNvPicPr>
            <a:picLocks noChangeAspect="1"/>
          </p:cNvPicPr>
          <p:nvPr/>
        </p:nvPicPr>
        <p:blipFill>
          <a:blip r:embed="rId2"/>
          <a:srcRect t="39685" b="11811"/>
          <a:stretch>
            <a:fillRect/>
          </a:stretch>
        </p:blipFill>
        <p:spPr>
          <a:xfrm>
            <a:off x="755" y="1600200"/>
            <a:ext cx="9143245" cy="1676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>
              <a:buNone/>
            </a:pPr>
            <a:r>
              <a:rPr lang="en-US" sz="9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#Q</a:t>
            </a:r>
            <a:br>
              <a:rPr lang="en-US" sz="9600" b="1" dirty="0"/>
            </a:br>
            <a:r>
              <a:rPr lang="en-US" sz="9600" b="1" dirty="0"/>
              <a:t>Questions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#P Multi-Level Fitness</a:t>
            </a:r>
          </a:p>
        </p:txBody>
      </p:sp>
      <p:pic>
        <p:nvPicPr>
          <p:cNvPr id="4" name="Picture 3" descr="multi-level requirements and sustainability 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1163744"/>
            <a:ext cx="5334000" cy="559706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443597" y="6019800"/>
            <a:ext cx="1871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(Eivazzadeh 2012)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#P Multi-Level Fitness</a:t>
            </a:r>
          </a:p>
        </p:txBody>
      </p:sp>
      <p:pic>
        <p:nvPicPr>
          <p:cNvPr id="7" name="Content Placeholder 6" descr="g7459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927" y="2119869"/>
            <a:ext cx="7924145" cy="3486624"/>
          </a:xfr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457200" y="1600201"/>
            <a:ext cx="8229600" cy="914400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Shaping Entropy Space Considering Interrelation of Elements, their Importance, and Impact Propagation Delay 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sman 0.png"/>
          <p:cNvPicPr>
            <a:picLocks noChangeAspect="1"/>
          </p:cNvPicPr>
          <p:nvPr/>
        </p:nvPicPr>
        <p:blipFill>
          <a:blip r:embed="rId2"/>
          <a:srcRect t="39685" b="11811"/>
          <a:stretch>
            <a:fillRect/>
          </a:stretch>
        </p:blipFill>
        <p:spPr>
          <a:xfrm>
            <a:off x="377" y="1524000"/>
            <a:ext cx="9143245" cy="1676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>
              <a:buNone/>
            </a:pPr>
            <a:r>
              <a:rPr lang="en-US" sz="9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#A</a:t>
            </a:r>
            <a:br>
              <a:rPr lang="en-US" sz="9600" b="1" dirty="0"/>
            </a:br>
            <a:r>
              <a:rPr lang="en-US" sz="9600" b="1" dirty="0"/>
              <a:t>Applications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#A Stem Cell</a:t>
            </a:r>
            <a:br>
              <a:rPr lang="en-US" dirty="0"/>
            </a:br>
            <a:r>
              <a:rPr lang="en-US" sz="3100" dirty="0"/>
              <a:t>Simulation of Application in a Product-Service System</a:t>
            </a:r>
          </a:p>
        </p:txBody>
      </p:sp>
      <p:pic>
        <p:nvPicPr>
          <p:cNvPr id="6" name="Content Placeholder 5" descr="stem-cell 6-color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49698" y="1600200"/>
            <a:ext cx="3332302" cy="4525963"/>
          </a:xfrm>
        </p:spPr>
      </p:pic>
      <p:sp>
        <p:nvSpPr>
          <p:cNvPr id="7" name="TextBox 6"/>
          <p:cNvSpPr txBox="1"/>
          <p:nvPr/>
        </p:nvSpPr>
        <p:spPr>
          <a:xfrm>
            <a:off x="5029200" y="6019800"/>
            <a:ext cx="1871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(Eivazzadeh 2012)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029200" y="6324600"/>
            <a:ext cx="136768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(Created by </a:t>
            </a:r>
            <a:r>
              <a:rPr lang="en-US" sz="1000" dirty="0" err="1"/>
              <a:t>Netlogo</a:t>
            </a:r>
            <a:r>
              <a:rPr lang="en-US" sz="1000" dirty="0"/>
              <a:t> 5)</a:t>
            </a:r>
          </a:p>
        </p:txBody>
      </p:sp>
      <p:pic>
        <p:nvPicPr>
          <p:cNvPr id="9" name="Content Placeholder 3" descr="information value life cycle ver 2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7200" y="1842399"/>
            <a:ext cx="4161672" cy="2043801"/>
          </a:xfrm>
          <a:prstGeom prst="rect">
            <a:avLst/>
          </a:prstGeom>
        </p:spPr>
      </p:pic>
      <p:sp>
        <p:nvSpPr>
          <p:cNvPr id="12" name="Oval 11"/>
          <p:cNvSpPr/>
          <p:nvPr/>
        </p:nvSpPr>
        <p:spPr>
          <a:xfrm>
            <a:off x="1143000" y="2438400"/>
            <a:ext cx="1066800" cy="1066800"/>
          </a:xfrm>
          <a:prstGeom prst="ellipse">
            <a:avLst/>
          </a:prstGeom>
          <a:solidFill>
            <a:srgbClr val="FF0000">
              <a:alpha val="4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133600" y="731838"/>
            <a:ext cx="4876800" cy="1325562"/>
          </a:xfrm>
        </p:spPr>
        <p:txBody>
          <a:bodyPr>
            <a:noAutofit/>
          </a:bodyPr>
          <a:lstStyle/>
          <a:p>
            <a:r>
              <a:rPr lang="en-US" sz="2800" b="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… the sky’s dome,</a:t>
            </a:r>
            <a:br>
              <a:rPr lang="en-US" sz="2800" b="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2800" b="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let us crack,</a:t>
            </a:r>
            <a:br>
              <a:rPr lang="en-US" sz="2800" b="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2800" b="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and come with a </a:t>
            </a:r>
            <a:r>
              <a:rPr lang="en-US" sz="28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new design </a:t>
            </a:r>
            <a:r>
              <a:rPr lang="en-US" sz="2800" b="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…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419600" y="2255838"/>
            <a:ext cx="4343400" cy="5635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Hafez</a:t>
            </a:r>
            <a:r>
              <a:rPr kumimoji="0" lang="en-US" sz="280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 (1325-1389)</a:t>
            </a:r>
            <a:endParaRPr kumimoji="0" lang="en-US" sz="28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8" name="Picture 7" descr="asman 4.png"/>
          <p:cNvPicPr>
            <a:picLocks noChangeAspect="1"/>
          </p:cNvPicPr>
          <p:nvPr/>
        </p:nvPicPr>
        <p:blipFill>
          <a:blip r:embed="rId2"/>
          <a:srcRect t="12519" b="21338"/>
          <a:stretch>
            <a:fillRect/>
          </a:stretch>
        </p:blipFill>
        <p:spPr>
          <a:xfrm>
            <a:off x="377" y="3200400"/>
            <a:ext cx="9143245" cy="2286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#Q Questions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Is there any (and what are the) </a:t>
            </a:r>
            <a:r>
              <a:rPr lang="en-US" b="1" dirty="0"/>
              <a:t>information pattern</a:t>
            </a:r>
            <a:r>
              <a:rPr lang="en-US" dirty="0"/>
              <a:t>(s) that can make systems (especially </a:t>
            </a:r>
            <a:r>
              <a:rPr lang="en-US" b="1" dirty="0"/>
              <a:t>product-services</a:t>
            </a:r>
            <a:r>
              <a:rPr lang="en-US" dirty="0"/>
              <a:t>) more </a:t>
            </a:r>
            <a:r>
              <a:rPr lang="en-US" b="1" dirty="0"/>
              <a:t>resilient and sustainable</a:t>
            </a:r>
            <a:r>
              <a:rPr lang="en-US" dirty="0"/>
              <a:t>?</a:t>
            </a:r>
          </a:p>
          <a:p>
            <a:r>
              <a:rPr lang="en-US" dirty="0"/>
              <a:t>can we organize them as </a:t>
            </a:r>
            <a:r>
              <a:rPr lang="en-US" b="1" dirty="0"/>
              <a:t>design patterns</a:t>
            </a:r>
            <a:r>
              <a:rPr lang="en-US" dirty="0"/>
              <a:t> for later reuse in design process?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sman 0.png"/>
          <p:cNvPicPr>
            <a:picLocks noChangeAspect="1"/>
          </p:cNvPicPr>
          <p:nvPr/>
        </p:nvPicPr>
        <p:blipFill>
          <a:blip r:embed="rId2"/>
          <a:srcRect t="39685" b="11811"/>
          <a:stretch>
            <a:fillRect/>
          </a:stretch>
        </p:blipFill>
        <p:spPr>
          <a:xfrm>
            <a:off x="377" y="1600200"/>
            <a:ext cx="9143245" cy="1676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>
              <a:buNone/>
            </a:pPr>
            <a:r>
              <a:rPr lang="en-US" sz="9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#L</a:t>
            </a:r>
            <a:br>
              <a:rPr lang="en-US" sz="9600" b="1" dirty="0"/>
            </a:br>
            <a:r>
              <a:rPr lang="en-US" sz="9600" b="1" dirty="0"/>
              <a:t>Literatures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#L Product Service Systems Extended</a:t>
            </a:r>
          </a:p>
        </p:txBody>
      </p:sp>
      <p:pic>
        <p:nvPicPr>
          <p:cNvPr id="6" name="Content Placeholder 5" descr="extended product 2.pn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93178" y="1600200"/>
            <a:ext cx="4557644" cy="4525963"/>
          </a:xfr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#L Resilience Theory</a:t>
            </a:r>
          </a:p>
        </p:txBody>
      </p:sp>
      <p:pic>
        <p:nvPicPr>
          <p:cNvPr id="4" name="Content Placeholder 3" descr="resilience-aspects.pn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55596" y="2408922"/>
            <a:ext cx="6232808" cy="3717241"/>
          </a:xfrm>
        </p:spPr>
      </p:pic>
      <p:pic>
        <p:nvPicPr>
          <p:cNvPr id="5" name="Picture 4" descr="adaptive cycle 5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47800" y="1582089"/>
            <a:ext cx="2443360" cy="169451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209800" y="1307068"/>
            <a:ext cx="1037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Panarchy</a:t>
            </a:r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#L Resilience and Sustainability</a:t>
            </a:r>
          </a:p>
        </p:txBody>
      </p:sp>
      <p:pic>
        <p:nvPicPr>
          <p:cNvPr id="4" name="Content Placeholder 3" descr="keep panama.pn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381434" y="1600200"/>
            <a:ext cx="4381132" cy="4525963"/>
          </a:xfr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4188</TotalTime>
  <Words>1079</Words>
  <Application>Microsoft Macintosh PowerPoint</Application>
  <PresentationFormat>On-screen Show (4:3)</PresentationFormat>
  <Paragraphs>176</Paragraphs>
  <Slides>44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8" baseType="lpstr">
      <vt:lpstr>Arial</vt:lpstr>
      <vt:lpstr>Calibri</vt:lpstr>
      <vt:lpstr>Times New Roman</vt:lpstr>
      <vt:lpstr>Office Theme</vt:lpstr>
      <vt:lpstr>Information Design Patterns for Resilience and Sustainability</vt:lpstr>
      <vt:lpstr>Design Patterns</vt:lpstr>
      <vt:lpstr>How we go from here …</vt:lpstr>
      <vt:lpstr>PowerPoint Presentation</vt:lpstr>
      <vt:lpstr>#Q Questions</vt:lpstr>
      <vt:lpstr>PowerPoint Presentation</vt:lpstr>
      <vt:lpstr>#L Product Service Systems Extended</vt:lpstr>
      <vt:lpstr>#L Resilience Theory</vt:lpstr>
      <vt:lpstr>#L Resilience and Sustainability</vt:lpstr>
      <vt:lpstr>#L Shannon Information Theory</vt:lpstr>
      <vt:lpstr>#L Shannon Information Theory From Which Perspective?</vt:lpstr>
      <vt:lpstr>#L Shannon Information Theory Entropy of Future</vt:lpstr>
      <vt:lpstr>#L Algorithmic Information Size</vt:lpstr>
      <vt:lpstr>#L Resilient Systems Models</vt:lpstr>
      <vt:lpstr>PowerPoint Presentation</vt:lpstr>
      <vt:lpstr>#M Dynamic State-Diagram of a Product Service System</vt:lpstr>
      <vt:lpstr>#M Information Life Cycle of a Product-Service System</vt:lpstr>
      <vt:lpstr>PowerPoint Presentation</vt:lpstr>
      <vt:lpstr>#P Patterns</vt:lpstr>
      <vt:lpstr>#P LSR Triad</vt:lpstr>
      <vt:lpstr>#R LSR Triad</vt:lpstr>
      <vt:lpstr>#P Learning for Future vs.  On-Time Processing Balance</vt:lpstr>
      <vt:lpstr>#P Learning for Future vs.  On-Time Processing Balance</vt:lpstr>
      <vt:lpstr>#R Learning for Future vs.  On-Time Processing Balance</vt:lpstr>
      <vt:lpstr>#P Information Ecdysis</vt:lpstr>
      <vt:lpstr>#P Information Ecdysis</vt:lpstr>
      <vt:lpstr>#R Information Ecdysis</vt:lpstr>
      <vt:lpstr>#P Smart Redundancy and Diversity</vt:lpstr>
      <vt:lpstr>#P Regeneration</vt:lpstr>
      <vt:lpstr>#R Smart Redundancy, Diversity and Regeneration</vt:lpstr>
      <vt:lpstr>#P Processing Saturation Avoidance</vt:lpstr>
      <vt:lpstr>#P Refactoring</vt:lpstr>
      <vt:lpstr>#P Encapsulation and Componentization</vt:lpstr>
      <vt:lpstr>#P Recursion</vt:lpstr>
      <vt:lpstr>#R Refactoring, Encapsulation, Componentization, and Recursion</vt:lpstr>
      <vt:lpstr>#P Stem-Cell</vt:lpstr>
      <vt:lpstr>#P Cyclic Divergence and Convergence (CDC)</vt:lpstr>
      <vt:lpstr>#R Stem Cell and CDC </vt:lpstr>
      <vt:lpstr>#P Multi-Level Fitness</vt:lpstr>
      <vt:lpstr>#P Multi-Level Fitness</vt:lpstr>
      <vt:lpstr>#P Multi-Level Fitness</vt:lpstr>
      <vt:lpstr>PowerPoint Presentation</vt:lpstr>
      <vt:lpstr>#A Stem Cell Simulation of Application in a Product-Service System</vt:lpstr>
      <vt:lpstr>… the sky’s dome, let us crack, and come with a new design …</vt:lpstr>
    </vt:vector>
  </TitlesOfParts>
  <Company/>
  <LinksUpToDate>false</LinksUpToDate>
  <SharedDoc>false</SharedDoc>
  <HyperlinksChanged>false</HyperlinksChanged>
  <AppVersion>16.0009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-</dc:creator>
  <cp:lastModifiedBy>Shahryar Eivazzadeh</cp:lastModifiedBy>
  <cp:revision>322</cp:revision>
  <cp:lastPrinted>2018-01-23T10:29:10Z</cp:lastPrinted>
  <dcterms:created xsi:type="dcterms:W3CDTF">2012-05-26T09:20:16Z</dcterms:created>
  <dcterms:modified xsi:type="dcterms:W3CDTF">2018-01-23T10:29:40Z</dcterms:modified>
</cp:coreProperties>
</file>